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264" r:id="rId3"/>
    <p:sldId id="259" r:id="rId4"/>
    <p:sldId id="260" r:id="rId5"/>
    <p:sldId id="261" r:id="rId6"/>
    <p:sldId id="265" r:id="rId7"/>
    <p:sldId id="267" r:id="rId8"/>
    <p:sldId id="268" r:id="rId9"/>
    <p:sldId id="269" r:id="rId10"/>
    <p:sldId id="270" r:id="rId11"/>
    <p:sldId id="275" r:id="rId12"/>
    <p:sldId id="272" r:id="rId13"/>
    <p:sldId id="273" r:id="rId14"/>
    <p:sldId id="274" r:id="rId15"/>
    <p:sldId id="277" r:id="rId16"/>
    <p:sldId id="278" r:id="rId17"/>
    <p:sldId id="279" r:id="rId18"/>
    <p:sldId id="280" r:id="rId19"/>
    <p:sldId id="281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21.12.2017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wip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35" Type="http://schemas.microsoft.com/office/2007/relationships/hdphoto" Target="NUL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1500188" y="1371600"/>
            <a:ext cx="7643812" cy="1828800"/>
          </a:xfrm>
        </p:spPr>
        <p:txBody>
          <a:bodyPr>
            <a:normAutofit/>
          </a:bodyPr>
          <a:lstStyle/>
          <a:p>
            <a:pPr algn="l"/>
            <a:r>
              <a:rPr lang="kk-KZ" dirty="0" smtClean="0">
                <a:solidFill>
                  <a:schemeClr val="accent1">
                    <a:lumMod val="75000"/>
                  </a:schemeClr>
                </a:solidFill>
              </a:rPr>
              <a:t>    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202" name="Picture 10" descr="https://ds04.infourok.ru/uploads/ex/0a59/00009310-233bff2b/img35.jpg"/>
          <p:cNvPicPr>
            <a:picLocks noChangeAspect="1" noChangeArrowheads="1"/>
          </p:cNvPicPr>
          <p:nvPr/>
        </p:nvPicPr>
        <p:blipFill>
          <a:blip r:embed="rId2"/>
          <a:srcRect l="9375" t="27084" r="6250" b="520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85786" y="1371600"/>
            <a:ext cx="7643866" cy="1828800"/>
          </a:xfrm>
        </p:spPr>
        <p:txBody>
          <a:bodyPr>
            <a:normAutofit fontScale="90000"/>
          </a:bodyPr>
          <a:lstStyle/>
          <a:p>
            <a:pPr algn="l"/>
            <a:r>
              <a:rPr lang="kk-KZ" dirty="0" smtClean="0">
                <a:solidFill>
                  <a:schemeClr val="accent1">
                    <a:lumMod val="75000"/>
                  </a:schemeClr>
                </a:solidFill>
              </a:rPr>
              <a:t>    </a:t>
            </a:r>
            <a:r>
              <a:rPr lang="kk-KZ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Сабақтың</a:t>
            </a:r>
            <a:r>
              <a:rPr lang="kk-KZ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тақырыбы:</a:t>
            </a:r>
            <a:br>
              <a:rPr lang="kk-KZ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kk-KZ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Алма мен Бәйтерек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285860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5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Сабақтың мақсаты:</a:t>
            </a:r>
            <a:br>
              <a:rPr lang="kk-KZ" sz="56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56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/>
              <a:t>Синоним сөздерді меңгеру.</a:t>
            </a:r>
          </a:p>
          <a:p>
            <a:r>
              <a:rPr lang="kk-KZ" dirty="0" smtClean="0"/>
              <a:t>Ертегінің мағынасын түсіну.</a:t>
            </a:r>
          </a:p>
          <a:p>
            <a:r>
              <a:rPr lang="kk-KZ" dirty="0" smtClean="0"/>
              <a:t>Топ арасында шағын қойылым көрсете білу.</a:t>
            </a:r>
          </a:p>
          <a:p>
            <a:r>
              <a:rPr lang="kk-KZ" dirty="0" smtClean="0"/>
              <a:t>С</a:t>
            </a:r>
            <a:r>
              <a:rPr lang="kk-KZ" dirty="0" smtClean="0"/>
              <a:t>ан </a:t>
            </a:r>
            <a:r>
              <a:rPr lang="kk-KZ" dirty="0" smtClean="0"/>
              <a:t>есімдерді қайталау.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  Жаңа сөздік:</a:t>
            </a:r>
            <a:endParaRPr lang="ru-RU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Ғажайып – чудесный (-ая, -ое)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2010532"/>
          </a:xfrm>
        </p:spPr>
        <p:txBody>
          <a:bodyPr>
            <a:norm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“Есте сақта” айдары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857496"/>
            <a:ext cx="8229600" cy="3467104"/>
          </a:xfrm>
        </p:spPr>
        <p:txBody>
          <a:bodyPr>
            <a:normAutofit/>
          </a:bodyPr>
          <a:lstStyle/>
          <a:p>
            <a:r>
              <a:rPr lang="kk-KZ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Биік, зәулім – высокий</a:t>
            </a:r>
          </a:p>
          <a:p>
            <a:r>
              <a:rPr lang="kk-KZ" sz="44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Әдемі, сұлу, әсем - красивый</a:t>
            </a:r>
            <a:endParaRPr lang="ru-RU" sz="4400" b="1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C:\Users\Admin\Desktop\сурет 1.jpe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 l="13074" t="50989" r="9985" b="26037"/>
          <a:stretch>
            <a:fillRect/>
          </a:stretch>
        </p:blipFill>
        <p:spPr bwMode="auto">
          <a:xfrm rot="10800000">
            <a:off x="-2" y="0"/>
            <a:ext cx="9143999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704088"/>
            <a:ext cx="7329510" cy="2153408"/>
          </a:xfrm>
        </p:spPr>
        <p:txBody>
          <a:bodyPr>
            <a:normAutofit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Алма мен Бәйтерек </a:t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   туралы ертегі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14480" y="785794"/>
            <a:ext cx="5786478" cy="2714644"/>
          </a:xfrm>
        </p:spPr>
        <p:txBody>
          <a:bodyPr/>
          <a:lstStyle/>
          <a:p>
            <a:pPr>
              <a:buNone/>
            </a:pPr>
            <a:endParaRPr lang="kk-KZ" dirty="0" smtClean="0"/>
          </a:p>
        </p:txBody>
      </p:sp>
      <p:pic>
        <p:nvPicPr>
          <p:cNvPr id="4" name="Picture 2" descr="https://www.oncoloring.com/coloreadas/mar_1382975273_img.gif"/>
          <p:cNvPicPr>
            <a:picLocks noChangeAspect="1" noChangeArrowheads="1"/>
          </p:cNvPicPr>
          <p:nvPr/>
        </p:nvPicPr>
        <p:blipFill>
          <a:blip r:embed="rId2"/>
          <a:srcRect l="2343" t="4167"/>
          <a:stretch>
            <a:fillRect/>
          </a:stretch>
        </p:blipFill>
        <p:spPr bwMode="auto">
          <a:xfrm rot="21309066">
            <a:off x="668845" y="3675343"/>
            <a:ext cx="2630162" cy="1935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Содержимое 4" descr="http://static3.depositphotos.com/1005091/214/v/950/depositphotos_2148207-Cartoon-tree-character.jpg"/>
          <p:cNvPicPr>
            <a:picLocks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41113">
            <a:off x="5985915" y="2348132"/>
            <a:ext cx="2606362" cy="41309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>
            <a:alpha val="61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ttps://ds02.infourok.ru/uploads/ex/10a2/00068cc9-b6c1b11c/img17.jpg"/>
          <p:cNvPicPr>
            <a:picLocks noGrp="1"/>
          </p:cNvPicPr>
          <p:nvPr>
            <p:ph idx="1"/>
          </p:nvPr>
        </p:nvPicPr>
        <p:blipFill>
          <a:blip r:embed="rId2"/>
          <a:srcRect l="18245" t="24268" r="17716" b="12260"/>
          <a:stretch>
            <a:fillRect/>
          </a:stretch>
        </p:blipFill>
        <p:spPr bwMode="auto">
          <a:xfrm>
            <a:off x="214282" y="0"/>
            <a:ext cx="5357818" cy="1714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4578" name="Picture 2" descr="C:\Users\Admin\Desktop\сурет4.jpeg"/>
          <p:cNvPicPr>
            <a:picLocks noChangeAspect="1" noChangeArrowheads="1"/>
          </p:cNvPicPr>
          <p:nvPr/>
        </p:nvPicPr>
        <p:blipFill>
          <a:blip r:embed="rId3"/>
          <a:srcRect l="14010" t="60417" r="9887" b="19791"/>
          <a:stretch>
            <a:fillRect/>
          </a:stretch>
        </p:blipFill>
        <p:spPr bwMode="auto">
          <a:xfrm rot="10800000">
            <a:off x="4143372" y="5143512"/>
            <a:ext cx="4786314" cy="1714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Admin\Desktop\сурет5.jpeg"/>
          <p:cNvPicPr>
            <a:picLocks noChangeAspect="1" noChangeArrowheads="1"/>
          </p:cNvPicPr>
          <p:nvPr/>
        </p:nvPicPr>
        <p:blipFill>
          <a:blip r:embed="rId4"/>
          <a:srcRect t="50830" r="22780" b="27083"/>
          <a:stretch>
            <a:fillRect/>
          </a:stretch>
        </p:blipFill>
        <p:spPr bwMode="auto">
          <a:xfrm rot="10800000">
            <a:off x="2071670" y="1714488"/>
            <a:ext cx="4279234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2" descr="C:\Users\Admin\Desktop\сурет5.jpeg"/>
          <p:cNvPicPr>
            <a:picLocks noChangeAspect="1" noChangeArrowheads="1"/>
          </p:cNvPicPr>
          <p:nvPr/>
        </p:nvPicPr>
        <p:blipFill>
          <a:blip r:embed="rId4"/>
          <a:srcRect t="19791" r="22780" b="55060"/>
          <a:stretch>
            <a:fillRect/>
          </a:stretch>
        </p:blipFill>
        <p:spPr bwMode="auto">
          <a:xfrm rot="10800000">
            <a:off x="3357554" y="3357562"/>
            <a:ext cx="4071967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25604" name="Picture 4" descr="https://timeskz.kz/uploads/posts/2016-03/1459140520_news145909331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6626" name="AutoShape 2" descr="http://www.fresher.ru/images7/astana-s-vysoty/big/93.jpg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26628" name="AutoShape 4" descr="http://www.fresher.ru/images7/astana-s-vysoty/big/93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6630" name="AutoShape 6" descr="http://2krota.ru/wp-content/uploads/2017/08/Central_Downtown_Astana_2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6632" name="Picture 8" descr="http://loveopium.ru/content/2015/07/astana/166big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7650" name="Picture 2" descr="http://i3.imgbb.ru/img9/2/8/b/28b44987797b543efb17606a2275bb3f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http://www.hotelkazzhol.kz/upload/Media/slider/Media-image-tempa4d81e0d652b9816101b02a33a402173-7b993fa8bea8b54cb04e9479324b14a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8676" name="Picture 4" descr="https://ic.pics.livejournal.com/ren_ar/18078547/1371487/1371487_original.jpg"/>
          <p:cNvPicPr>
            <a:picLocks noChangeAspect="1" noChangeArrowheads="1"/>
          </p:cNvPicPr>
          <p:nvPr/>
        </p:nvPicPr>
        <p:blipFill>
          <a:blip r:embed="rId2"/>
          <a:srcRect b="2083"/>
          <a:stretch>
            <a:fillRect/>
          </a:stretch>
        </p:blipFill>
        <p:spPr bwMode="auto">
          <a:xfrm>
            <a:off x="0" y="-285776"/>
            <a:ext cx="9144000" cy="714377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7652" name="Picture 4" descr="https://avatars.mds.yandex.net/get-pdb/69339/65735bd1-9664-4a72-8049-cd7838fc21a1/s800"/>
          <p:cNvPicPr>
            <a:picLocks noChangeAspect="1" noChangeArrowheads="1"/>
          </p:cNvPicPr>
          <p:nvPr/>
        </p:nvPicPr>
        <p:blipFill>
          <a:blip r:embed="rId2"/>
          <a:srcRect l="13281" t="4166" r="4687" b="1041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           Ойлан, тап!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2002 жылы  «...» монументі салынды. Оның биіктігі -97метр.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2004 жылы «...» салынды. Оның биіктігі-80 метр.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2006  жылы «...» салынды. Ол достық,бірлік,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бейбітшілік белгісі.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2010 жылы «...» салынды.Оның биіктігі-150 метр.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32770" name="Picture 2" descr="https://cdn.pixabay.com/photo/2016/08/29/11/55/emoticon-1628080_128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72198" y="285728"/>
            <a:ext cx="2854895" cy="190252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2002 жылы  «Астана-Бәйтерек» монументі салынды. Оның биіктігі -97метр.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2004 жылы «Ақ Орда» салынды. Оның биіктігі-80 метр.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2006  жылы «Бейбітшілік және келісім сарайы» салынды. Ол достық,бірлік,бейбітшілік белгісі.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2010 жылы «Ханшатыр» салынды.Оның биіктігі-150 метр.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34822" name="Picture 6" descr="https://thumbs.dreamstime.com/z/%D0%BF%D1%80%D0%B5-%D1%81%D1%82%D0%B0%D0%B2-%D1%8F%D1%82%D1%8C-%D1%81%D0%BC%D0%B0%D0%B9-%D0%B8%D0%BA-32486843.jpg"/>
          <p:cNvPicPr>
            <a:picLocks noChangeAspect="1" noChangeArrowheads="1"/>
          </p:cNvPicPr>
          <p:nvPr/>
        </p:nvPicPr>
        <p:blipFill>
          <a:blip r:embed="rId2" cstate="print"/>
          <a:srcRect b="9409"/>
          <a:stretch>
            <a:fillRect/>
          </a:stretch>
        </p:blipFill>
        <p:spPr bwMode="auto">
          <a:xfrm>
            <a:off x="3000364" y="4714884"/>
            <a:ext cx="3071834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643074"/>
          </a:xfrm>
        </p:spPr>
        <p:txBody>
          <a:bodyPr>
            <a:normAutofit fontScale="90000"/>
          </a:bodyPr>
          <a:lstStyle/>
          <a:p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    Артық сөздерді табайық!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kk-KZ" dirty="0" smtClean="0"/>
              <a:t>  </a:t>
            </a:r>
          </a:p>
          <a:p>
            <a:pPr>
              <a:buNone/>
            </a:pPr>
            <a:r>
              <a:rPr lang="kk-KZ" dirty="0" smtClean="0"/>
              <a:t> </a:t>
            </a:r>
            <a:endParaRPr lang="ru-RU" dirty="0"/>
          </a:p>
        </p:txBody>
      </p:sp>
      <p:pic>
        <p:nvPicPr>
          <p:cNvPr id="35844" name="Picture 4" descr="https://massaget.kz/userdata/blogs/blogs_15850/image_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2786058"/>
            <a:ext cx="3357586" cy="2492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142984"/>
            <a:ext cx="8229600" cy="1643074"/>
          </a:xfrm>
        </p:spPr>
        <p:txBody>
          <a:bodyPr>
            <a:normAutofit fontScale="90000"/>
          </a:bodyPr>
          <a:lstStyle/>
          <a:p>
            <a:r>
              <a:rPr lang="kk-KZ" sz="5600" b="1" dirty="0" smtClean="0">
                <a:latin typeface="Times New Roman" pitchFamily="18" charset="0"/>
                <a:cs typeface="Times New Roman" pitchFamily="18" charset="0"/>
              </a:rPr>
              <a:t>  Сабақты қорытындылау</a:t>
            </a:r>
            <a:r>
              <a:rPr lang="kk-KZ" dirty="0" smtClean="0"/>
              <a:t/>
            </a:r>
            <a:br>
              <a:rPr lang="kk-KZ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endParaRPr lang="kk-KZ" dirty="0" smtClean="0"/>
          </a:p>
          <a:p>
            <a:pPr>
              <a:buNone/>
            </a:pPr>
            <a:r>
              <a:rPr lang="kk-KZ" dirty="0" smtClean="0"/>
              <a:t>     </a:t>
            </a:r>
            <a:r>
              <a:rPr lang="kk-KZ" sz="2800" b="1" dirty="0" smtClean="0">
                <a:solidFill>
                  <a:srgbClr val="FF0000"/>
                </a:solidFill>
              </a:rPr>
              <a:t>“ОТАН”</a:t>
            </a:r>
            <a:r>
              <a:rPr lang="kk-KZ" sz="2800" dirty="0" smtClean="0"/>
              <a:t> </a:t>
            </a:r>
            <a:r>
              <a:rPr lang="kk-KZ" sz="2800" b="1" dirty="0" smtClean="0"/>
              <a:t>деген сөзді қалай түсінесіңдер?</a:t>
            </a:r>
            <a:endParaRPr lang="ru-RU" sz="2800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dirty="0" smtClean="0"/>
              <a:t>                Рефлексия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428868"/>
            <a:ext cx="8229600" cy="389573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kk-KZ" sz="3200" b="1" dirty="0" smtClean="0">
                <a:solidFill>
                  <a:srgbClr val="FF0000"/>
                </a:solidFill>
              </a:rPr>
              <a:t>                    “Білім қоржыны”</a:t>
            </a:r>
            <a:endParaRPr lang="ru-RU" sz="32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C:\Users\Администратор\Downloads\20161124_115003.jpg"/>
          <p:cNvPicPr/>
          <p:nvPr/>
        </p:nvPicPr>
        <p:blipFill rotWithShape="1">
          <a:blip r:embed="rId2" cstate="print">
            <a:extLst>
              <a:ext uri="{BEBA8EAE-BF5A-486C-A8C5-ECC9F3942E4B}">
                <a14:imgProps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rto="http://schemas.microsoft.com/office/word/2006/arto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>
                  <a14:imgLayer r:embed="rId35">
                    <a14:imgEffect>
                      <a14:sharpenSoften amount="5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rto="http://schemas.microsoft.com/office/word/2006/arto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 val="0"/>
              </a:ext>
            </a:extLst>
          </a:blip>
          <a:srcRect l="1059" t="25500" r="212" b="4028"/>
          <a:stretch/>
        </p:blipFill>
        <p:spPr bwMode="auto">
          <a:xfrm>
            <a:off x="785786" y="3214686"/>
            <a:ext cx="7429552" cy="30718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:arto="http://schemas.microsoft.com/office/word/2006/arto" xmlns:a14="http://schemas.microsoft.com/office/drawing/2010/main" xmlns:wps="http://schemas.microsoft.com/office/word/2010/wordprocessingShape" xmlns:wpi="http://schemas.microsoft.com/office/word/2010/wordprocessingInk" xmlns:wpg="http://schemas.microsoft.com/office/word/2010/wordprocessingGroup" xmlns:w14="http://schemas.microsoft.com/office/word/2010/wordml" xmlns:w="http://schemas.openxmlformats.org/wordprocessingml/2006/main" xmlns:w10="urn:schemas-microsoft-com:office:word" xmlns:wp14="http://schemas.microsoft.com/office/word/2010/wordprocessingDrawing" xmlns:v="urn:schemas-microsoft-com:vml" xmlns:o="urn:schemas-microsoft-com:office:office" xmlns:mc="http://schemas.openxmlformats.org/markup-compatibility/2006" xmlns:wpc="http://schemas.microsoft.com/office/word/2010/wordprocessingCanvas" xmlns="" xmlns:pic="http://schemas.openxmlformats.org/drawingml/2006/picture" xmlns:lc="http://schemas.openxmlformats.org/drawingml/2006/lockedCanvas"/>
            </a:ext>
          </a:extLst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273</TotalTime>
  <Words>174</Words>
  <PresentationFormat>Экран (4:3)</PresentationFormat>
  <Paragraphs>33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Поток</vt:lpstr>
      <vt:lpstr>    </vt:lpstr>
      <vt:lpstr>    Сабақтың тақырыбы:      Алма мен Бәйтерек</vt:lpstr>
      <vt:lpstr>    Сабақтың мақсаты: </vt:lpstr>
      <vt:lpstr>       Жаңа сөздік:</vt:lpstr>
      <vt:lpstr>“Есте сақта” айдары </vt:lpstr>
      <vt:lpstr>Слайд 6</vt:lpstr>
      <vt:lpstr>Алма мен Бәйтерек       туралы ертегі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             Ойлан, тап!</vt:lpstr>
      <vt:lpstr>Слайд 16</vt:lpstr>
      <vt:lpstr>      Артық сөздерді табайық!</vt:lpstr>
      <vt:lpstr>  Сабақты қорытындылау </vt:lpstr>
      <vt:lpstr>                Рефлексия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Сабақтың тақырыбы: Алма мен Бәйтерек</dc:title>
  <dc:creator>Admin</dc:creator>
  <cp:lastModifiedBy>Admin</cp:lastModifiedBy>
  <cp:revision>30</cp:revision>
  <dcterms:created xsi:type="dcterms:W3CDTF">2017-12-20T16:44:17Z</dcterms:created>
  <dcterms:modified xsi:type="dcterms:W3CDTF">2017-12-21T03:21:07Z</dcterms:modified>
</cp:coreProperties>
</file>